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70" r:id="rId2"/>
    <p:sldId id="367" r:id="rId3"/>
    <p:sldId id="392" r:id="rId4"/>
    <p:sldId id="396" r:id="rId5"/>
    <p:sldId id="394" r:id="rId6"/>
    <p:sldId id="398" r:id="rId7"/>
    <p:sldId id="399" r:id="rId8"/>
    <p:sldId id="416" r:id="rId9"/>
    <p:sldId id="383" r:id="rId10"/>
    <p:sldId id="393" r:id="rId11"/>
    <p:sldId id="405" r:id="rId12"/>
    <p:sldId id="397" r:id="rId13"/>
    <p:sldId id="395" r:id="rId14"/>
    <p:sldId id="400" r:id="rId15"/>
    <p:sldId id="401" r:id="rId16"/>
    <p:sldId id="403" r:id="rId17"/>
    <p:sldId id="407" r:id="rId18"/>
    <p:sldId id="406" r:id="rId19"/>
    <p:sldId id="404" r:id="rId20"/>
    <p:sldId id="408" r:id="rId21"/>
    <p:sldId id="410" r:id="rId22"/>
    <p:sldId id="413" r:id="rId23"/>
    <p:sldId id="412" r:id="rId24"/>
    <p:sldId id="414" r:id="rId25"/>
    <p:sldId id="417" r:id="rId26"/>
    <p:sldId id="415" r:id="rId27"/>
    <p:sldId id="307" r:id="rId2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018"/>
    <a:srgbClr val="01E1EF"/>
    <a:srgbClr val="FFFFFF"/>
    <a:srgbClr val="233032"/>
    <a:srgbClr val="F95959"/>
    <a:srgbClr val="A83018"/>
    <a:srgbClr val="3A3C3F"/>
    <a:srgbClr val="243133"/>
    <a:srgbClr val="363E43"/>
    <a:srgbClr val="425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6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24419" y="1221437"/>
            <a:ext cx="10943167" cy="4221447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09600" y="579481"/>
            <a:ext cx="8559800" cy="533316"/>
          </a:xfrm>
          <a:prstGeom prst="rect">
            <a:avLst/>
          </a:prstGeom>
        </p:spPr>
        <p:txBody>
          <a:bodyPr lIns="121917" tIns="60958" rIns="121917" bIns="60958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11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C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7302" y="3522345"/>
            <a:ext cx="122091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小车</a:t>
            </a:r>
            <a:r>
              <a:rPr lang="en-US" altLang="zh-CN" sz="4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PID</a:t>
            </a:r>
            <a:r>
              <a:rPr lang="zh-CN" altLang="en-US" sz="4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控制进程开发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-7302" y="5335270"/>
            <a:ext cx="12209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创客学院  陈老师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7620" y="1999615"/>
            <a:ext cx="12209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平衡小车项目开发</a:t>
            </a:r>
            <a:endParaRPr lang="zh-CN" altLang="zh-CN" sz="60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7290" y="4940935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  <a:p>
            <a:pPr algn="just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8240" y="1315720"/>
            <a:ext cx="12240000" cy="50400"/>
          </a:xfrm>
          <a:prstGeom prst="rect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  <a:p>
            <a:pPr algn="just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8883" y="789088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STM32-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编码器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E35A15-C005-430C-A589-7E2FCBC07886}"/>
              </a:ext>
            </a:extLst>
          </p:cNvPr>
          <p:cNvGrpSpPr/>
          <p:nvPr/>
        </p:nvGrpSpPr>
        <p:grpSpPr>
          <a:xfrm>
            <a:off x="575024" y="1556556"/>
            <a:ext cx="8258879" cy="4908606"/>
            <a:chOff x="1064628" y="1616480"/>
            <a:chExt cx="8258879" cy="490860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D011FE0-B0CC-471B-A28C-D0456B0BA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190"/>
            <a:stretch/>
          </p:blipFill>
          <p:spPr>
            <a:xfrm>
              <a:off x="3191729" y="1616480"/>
              <a:ext cx="6131778" cy="238205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FEE2103-539D-4138-8E08-EC53F8D28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1728" y="4060614"/>
              <a:ext cx="6131778" cy="2464472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F49E7C2-19B8-432B-A496-BA3C17CCCDB7}"/>
                </a:ext>
              </a:extLst>
            </p:cNvPr>
            <p:cNvGrpSpPr/>
            <p:nvPr/>
          </p:nvGrpSpPr>
          <p:grpSpPr>
            <a:xfrm>
              <a:off x="1064628" y="1630218"/>
              <a:ext cx="5614120" cy="4894868"/>
              <a:chOff x="1064628" y="1630218"/>
              <a:chExt cx="5614120" cy="4894868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5E57CD23-9C45-42FA-B6D0-F5CC711A3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628" y="1630218"/>
                <a:ext cx="2051436" cy="4438694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0D23A6A-90CE-485B-8FDE-1BA75D22FE76}"/>
                  </a:ext>
                </a:extLst>
              </p:cNvPr>
              <p:cNvSpPr/>
              <p:nvPr/>
            </p:nvSpPr>
            <p:spPr>
              <a:xfrm>
                <a:off x="1064628" y="6068911"/>
                <a:ext cx="2051436" cy="4561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驱动板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A692C1E-5251-4E28-B98E-67F05AF671AE}"/>
                  </a:ext>
                </a:extLst>
              </p:cNvPr>
              <p:cNvSpPr/>
              <p:nvPr/>
            </p:nvSpPr>
            <p:spPr>
              <a:xfrm>
                <a:off x="4627312" y="3905990"/>
                <a:ext cx="2051436" cy="4561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核心板</a:t>
                </a: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6806C14-3F5A-4C27-ABE9-368C23B2613E}"/>
              </a:ext>
            </a:extLst>
          </p:cNvPr>
          <p:cNvSpPr txBox="1"/>
          <p:nvPr/>
        </p:nvSpPr>
        <p:spPr>
          <a:xfrm>
            <a:off x="9028683" y="1570294"/>
            <a:ext cx="28841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INC_LEFT_A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PE9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INC_LEFT_B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PE11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(TIN1-CH1 </a:t>
            </a:r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TIN1-CH2)</a:t>
            </a:r>
          </a:p>
          <a:p>
            <a:endParaRPr lang="en-US" altLang="zh-CN" dirty="0">
              <a:solidFill>
                <a:srgbClr val="F8F01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INC_RIGHT_A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PA0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INC_RIGHT _B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PA1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(TIN2-CH1 </a:t>
            </a:r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TIN2-CH2)</a:t>
            </a:r>
            <a:endParaRPr lang="en-US" altLang="zh-CN" dirty="0">
              <a:solidFill>
                <a:srgbClr val="F8F0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8F018"/>
                </a:solidFill>
              </a:rPr>
              <a:t> </a:t>
            </a:r>
            <a:endParaRPr lang="zh-CN" altLang="en-US" dirty="0">
              <a:solidFill>
                <a:srgbClr val="F8F0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0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1196" y="594995"/>
            <a:ext cx="1066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PID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控制进程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E0181-E152-42F3-89B9-B66CB1AC0EDE}"/>
              </a:ext>
            </a:extLst>
          </p:cNvPr>
          <p:cNvSpPr txBox="1"/>
          <p:nvPr/>
        </p:nvSpPr>
        <p:spPr>
          <a:xfrm>
            <a:off x="1791335" y="2099786"/>
            <a:ext cx="9903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平衡小车直立环调节</a:t>
            </a:r>
            <a:endParaRPr lang="en-US" altLang="zh-CN" sz="28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 dirty="0">
              <a:solidFill>
                <a:srgbClr val="F8F01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平衡小车速度环调节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平衡小车转向环调节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44EF93-71B1-439E-AC6C-D0A71B8768D9}"/>
              </a:ext>
            </a:extLst>
          </p:cNvPr>
          <p:cNvSpPr txBox="1"/>
          <p:nvPr/>
        </p:nvSpPr>
        <p:spPr>
          <a:xfrm>
            <a:off x="993775" y="206184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1</a:t>
            </a:r>
            <a:r>
              <a:rPr lang="en-US" altLang="zh-CN" sz="2800">
                <a:solidFill>
                  <a:srgbClr val="F8F018"/>
                </a:solidFill>
              </a:rPr>
              <a:t> /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291AF49-11D0-48B8-8E3C-9746B012E83D}"/>
              </a:ext>
            </a:extLst>
          </p:cNvPr>
          <p:cNvSpPr/>
          <p:nvPr/>
        </p:nvSpPr>
        <p:spPr>
          <a:xfrm rot="5400000">
            <a:off x="582930" y="2200546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528061-1666-4328-91E5-AB3064C1A9DA}"/>
              </a:ext>
            </a:extLst>
          </p:cNvPr>
          <p:cNvSpPr txBox="1"/>
          <p:nvPr/>
        </p:nvSpPr>
        <p:spPr>
          <a:xfrm>
            <a:off x="994410" y="298259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2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7824F4-DF84-4017-AD9C-E70EB0DD5F77}"/>
              </a:ext>
            </a:extLst>
          </p:cNvPr>
          <p:cNvSpPr txBox="1"/>
          <p:nvPr/>
        </p:nvSpPr>
        <p:spPr>
          <a:xfrm>
            <a:off x="1009650" y="382333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3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346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平衡控制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79A00D-37B0-4B2F-9DFF-44FDF63F2D13}"/>
              </a:ext>
            </a:extLst>
          </p:cNvPr>
          <p:cNvSpPr txBox="1"/>
          <p:nvPr/>
        </p:nvSpPr>
        <p:spPr>
          <a:xfrm>
            <a:off x="833884" y="1289571"/>
            <a:ext cx="8975325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车模直立控制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车模平衡控制也是通过负反馈来实现的，与上面保持木棒直立比较则相对简单。因</a:t>
            </a: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为车模有两个轮子着地，车体只会在轮子滚动的方向上发生倾斜。控制轮子转动，抵消</a:t>
            </a: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在一个维度上倾斜的趋势便可以保持车体平衡了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A32B9-7AA8-4D5F-B403-0213DB0E6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83" y="3358794"/>
            <a:ext cx="8629712" cy="28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3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小车直立环调节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4EEB20-B094-4D78-A4B3-CFAB89064DB6}"/>
              </a:ext>
            </a:extLst>
          </p:cNvPr>
          <p:cNvSpPr/>
          <p:nvPr/>
        </p:nvSpPr>
        <p:spPr>
          <a:xfrm>
            <a:off x="861133" y="1521902"/>
            <a:ext cx="8922059" cy="49676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平衡小车直立环使用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（比例微分）控制器，其实一般的控制系统单纯的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控制或者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控制就可以了，但是那些对干扰要做出迅速响应的控制过程需要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（微分）控制。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:(float Angle):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小车的俯仰角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/(float Gyro):x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轴的角速度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   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Vertical_Ring_PD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(float Angle, float Gyro)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float Bias;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int balance;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	 Bias=Angle-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Mechanical_balance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                                       //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计算直立偏差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	 balance=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PID.Balance_Kp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*Bias +  Gyro*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PID.Balance_Kd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     //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计算直立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return balance;                                                                       //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返回直立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15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小车直立环调节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AEE5B-7319-48EF-A74B-1FA5FB064355}"/>
              </a:ext>
            </a:extLst>
          </p:cNvPr>
          <p:cNvSpPr txBox="1"/>
          <p:nvPr/>
        </p:nvSpPr>
        <p:spPr>
          <a:xfrm>
            <a:off x="710213" y="1393794"/>
            <a:ext cx="8744505" cy="333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FFFF00"/>
              </a:buClr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平衡小车直立环的调试过程包括确定平衡小车的机械中值、确定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值的极性（也就是正负号）和大小、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值的极性和大小等步骤。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FF00"/>
              </a:buClr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、确定平衡小车的机械中值：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FFFF00"/>
              </a:buClr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把平衡小车放在地面上，绕电机轴旋转平衡小车，记录能让小车接近平衡的角度，一般都在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0°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附近的。我们调试的小车正好是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度，所以就是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Bias=Angle-0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69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小车直立环调节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AEE5B-7319-48EF-A74B-1FA5FB064355}"/>
              </a:ext>
            </a:extLst>
          </p:cNvPr>
          <p:cNvSpPr txBox="1"/>
          <p:nvPr/>
        </p:nvSpPr>
        <p:spPr>
          <a:xfrm>
            <a:off x="710213" y="1322772"/>
            <a:ext cx="7652552" cy="58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2_1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、确定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值的极性（令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首先我们估计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的取值范围。我们的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设置的是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代表占空比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，再考虑避免电机的死区，我们直立环返回的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左右的时候电机就会满载。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假如我们设定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，那么平衡小车在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±10°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的时候就会满转。根据我们的感性认识，这显然太大了，那我们就可以估计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0~800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首先大概我们给一个值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=-200,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我们可以观察到，小车往哪边倒，电机会往那边加速让小车到下，就是一个我们不愿看到的正反馈的效果。说明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值的极性反了，接下来我们设定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=200,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这个时候可以看到平衡小车有直立的趋势，虽然响应太慢，但是，我们可以确定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值是正的。具体的数据接下来再仔细调试。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FFFF00"/>
              </a:buClr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FFFF00"/>
              </a:buClr>
            </a:pPr>
            <a:b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32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小车直立环调节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AEE5B-7319-48EF-A74B-1FA5FB064355}"/>
              </a:ext>
            </a:extLst>
          </p:cNvPr>
          <p:cNvSpPr txBox="1"/>
          <p:nvPr/>
        </p:nvSpPr>
        <p:spPr>
          <a:xfrm>
            <a:off x="710213" y="1322772"/>
            <a:ext cx="7652552" cy="544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2_2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值的大小（令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=100,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这个时候我们可以看到，小车虽然有平衡的趋势，但是显然响应有点慢了。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=250,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这个时候我们可以看到，小车虽然有平衡的趋势，而且响应有所加快，总体感觉良好。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=400,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这个时候我们可以看到，小车的响应明显加快，而且来回推动小车的时候，会有一定幅度的低频抖动。说明这个时候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值已经足够大了，需要增加微分控制削弱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控制，抑制低频抖动。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经过总体比较： 我们选择参数为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200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b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11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小车直立环调节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AEE5B-7319-48EF-A74B-1FA5FB064355}"/>
              </a:ext>
            </a:extLst>
          </p:cNvPr>
          <p:cNvSpPr txBox="1"/>
          <p:nvPr/>
        </p:nvSpPr>
        <p:spPr>
          <a:xfrm>
            <a:off x="710213" y="1322772"/>
            <a:ext cx="7652552" cy="544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3_1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、确定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值的极性（令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我们得到的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MPU6050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输出的陀螺仪的原始数据，通过观察数据，我们发现最大值不会超过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位数，再根据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代表占空比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，所以我们估算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值应该在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我们先设定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=-0.5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，当我们拿起小车旋转的时候，车轮会反向转动，并没有能够实现跟随效果。这说明了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的极性反了。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接下来，我们设定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=0.5,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这个时候我们可以看到，当我们旋转小车的时候，车轮会同向以相同的速度跟随转动，这说明我们实现了角速度闭环，至此，我们可以确定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的极性是正的。具体的数据接下来再仔细调试。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最终我们选择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1;</a:t>
            </a:r>
            <a:b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81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1196" y="594995"/>
            <a:ext cx="1066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PID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控制进程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E0181-E152-42F3-89B9-B66CB1AC0EDE}"/>
              </a:ext>
            </a:extLst>
          </p:cNvPr>
          <p:cNvSpPr txBox="1"/>
          <p:nvPr/>
        </p:nvSpPr>
        <p:spPr>
          <a:xfrm>
            <a:off x="1791335" y="2099786"/>
            <a:ext cx="9903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平衡小车直立环调节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 dirty="0">
              <a:solidFill>
                <a:srgbClr val="F8F01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平衡小车速度环调节</a:t>
            </a:r>
            <a:endParaRPr lang="en-US" altLang="zh-CN" sz="28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平衡小车转向环调节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44EF93-71B1-439E-AC6C-D0A71B8768D9}"/>
              </a:ext>
            </a:extLst>
          </p:cNvPr>
          <p:cNvSpPr txBox="1"/>
          <p:nvPr/>
        </p:nvSpPr>
        <p:spPr>
          <a:xfrm>
            <a:off x="993775" y="206184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1</a:t>
            </a:r>
            <a:r>
              <a:rPr lang="en-US" altLang="zh-CN" sz="2800">
                <a:solidFill>
                  <a:srgbClr val="F8F018"/>
                </a:solidFill>
              </a:rPr>
              <a:t> /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291AF49-11D0-48B8-8E3C-9746B012E83D}"/>
              </a:ext>
            </a:extLst>
          </p:cNvPr>
          <p:cNvSpPr/>
          <p:nvPr/>
        </p:nvSpPr>
        <p:spPr>
          <a:xfrm rot="5400000">
            <a:off x="582930" y="3106066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528061-1666-4328-91E5-AB3064C1A9DA}"/>
              </a:ext>
            </a:extLst>
          </p:cNvPr>
          <p:cNvSpPr txBox="1"/>
          <p:nvPr/>
        </p:nvSpPr>
        <p:spPr>
          <a:xfrm>
            <a:off x="994410" y="298259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2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7824F4-DF84-4017-AD9C-E70EB0DD5F77}"/>
              </a:ext>
            </a:extLst>
          </p:cNvPr>
          <p:cNvSpPr txBox="1"/>
          <p:nvPr/>
        </p:nvSpPr>
        <p:spPr>
          <a:xfrm>
            <a:off x="1009650" y="382333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3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96652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小车速度环调节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AEE5B-7319-48EF-A74B-1FA5FB064355}"/>
              </a:ext>
            </a:extLst>
          </p:cNvPr>
          <p:cNvSpPr txBox="1"/>
          <p:nvPr/>
        </p:nvSpPr>
        <p:spPr>
          <a:xfrm>
            <a:off x="523783" y="1305017"/>
            <a:ext cx="5572218" cy="544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速度调节？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假设车模在上面直立控制调节下已经能够保持平衡了，但是由于安装误差，传感器实际测量的角度与车模角度有偏差，因此车模实际不是保持与地面垂直，而是存在一个倾角。在重力的作用下，车模就会朝倾斜的方向加速前进。如果没有速度调节是难以维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）对于直立车模速度的控制相对于普通车模的速度控制则比较复杂。由于在速度控制过程中需要始终保持车模的平衡，因此车模速度控制不能够直接通过改变电机转速来实现。也是需要通过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速度调节来实现</a:t>
            </a:r>
            <a:b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2C91B-D0BF-4300-9BB3-2BD477E2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612" y="1853583"/>
            <a:ext cx="5669407" cy="33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2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1196" y="594995"/>
            <a:ext cx="1066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平衡小车项目开发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小车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PID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控制进程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E0181-E152-42F3-89B9-B66CB1AC0EDE}"/>
              </a:ext>
            </a:extLst>
          </p:cNvPr>
          <p:cNvSpPr txBox="1"/>
          <p:nvPr/>
        </p:nvSpPr>
        <p:spPr>
          <a:xfrm>
            <a:off x="1791335" y="2099786"/>
            <a:ext cx="9903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PWM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直流电机驱动功能开发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 dirty="0">
              <a:solidFill>
                <a:srgbClr val="F8F01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正交码盘速度检测功能开发</a:t>
            </a: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小车</a:t>
            </a:r>
            <a:r>
              <a:rPr lang="en-US" altLang="zh-CN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PID</a:t>
            </a:r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控制功能开发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44EF93-71B1-439E-AC6C-D0A71B8768D9}"/>
              </a:ext>
            </a:extLst>
          </p:cNvPr>
          <p:cNvSpPr txBox="1"/>
          <p:nvPr/>
        </p:nvSpPr>
        <p:spPr>
          <a:xfrm>
            <a:off x="993775" y="206184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1</a:t>
            </a:r>
            <a:r>
              <a:rPr lang="en-US" altLang="zh-CN" sz="2800">
                <a:solidFill>
                  <a:srgbClr val="F8F018"/>
                </a:solidFill>
              </a:rPr>
              <a:t> /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291AF49-11D0-48B8-8E3C-9746B012E83D}"/>
              </a:ext>
            </a:extLst>
          </p:cNvPr>
          <p:cNvSpPr/>
          <p:nvPr/>
        </p:nvSpPr>
        <p:spPr>
          <a:xfrm rot="5400000">
            <a:off x="582930" y="3905062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528061-1666-4328-91E5-AB3064C1A9DA}"/>
              </a:ext>
            </a:extLst>
          </p:cNvPr>
          <p:cNvSpPr txBox="1"/>
          <p:nvPr/>
        </p:nvSpPr>
        <p:spPr>
          <a:xfrm>
            <a:off x="994410" y="298259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2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7824F4-DF84-4017-AD9C-E70EB0DD5F77}"/>
              </a:ext>
            </a:extLst>
          </p:cNvPr>
          <p:cNvSpPr txBox="1"/>
          <p:nvPr/>
        </p:nvSpPr>
        <p:spPr>
          <a:xfrm>
            <a:off x="1009650" y="382333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3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小车速度环调节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4EEB20-B094-4D78-A4B3-CFAB89064DB6}"/>
              </a:ext>
            </a:extLst>
          </p:cNvPr>
          <p:cNvSpPr/>
          <p:nvPr/>
        </p:nvSpPr>
        <p:spPr>
          <a:xfrm>
            <a:off x="710213" y="1299960"/>
            <a:ext cx="9623395" cy="53360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Vertical_speed_PI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encoder_left,int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encoder_right,float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Angle,float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Movement 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static float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Velocity,Encoder_Least,Encoder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static float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//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获取最新速度偏差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测量速度（左右编码器之和）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目标速度（此处为零）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Encoder_Least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=(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encoder_left+encoder_right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)-0;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 *= 0.85f;	                                        //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一阶低通滤波器 ，上次的速度占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				Encoder +=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Encoder_Least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*0.15f;                          //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一阶低通滤波器， 本次的速度占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，减缓速度突变对直立的干扰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+=Encoder;                                 //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积分出位移 积分时间：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10ms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-Movement;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if(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&gt;10000)  	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=10000;             //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积分限幅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if(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&lt;-10000)	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=-10000;            //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积分限幅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Velocity=Encoder*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PID.Velocity_Kp+Encoder_Integral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PID.Velocity_Ki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    //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速度控制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if(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Turn_off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(Angle)==1)  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Encoder_Integral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=0;            //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电机关闭后清除积分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 Velocity;                                                            //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返回速度环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3198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小车速度环调节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AEE5B-7319-48EF-A74B-1FA5FB064355}"/>
              </a:ext>
            </a:extLst>
          </p:cNvPr>
          <p:cNvSpPr txBox="1"/>
          <p:nvPr/>
        </p:nvSpPr>
        <p:spPr>
          <a:xfrm>
            <a:off x="834500" y="1452338"/>
            <a:ext cx="8435513" cy="53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en-US" altLang="zh-CN" sz="16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的范围：</a:t>
            </a:r>
            <a:endParaRPr lang="en-US" altLang="zh-CN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积分项由偏差的积分得到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所以积分控制和比例控制的极性相同的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而根据工程经验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在不同的系统中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,PID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参数相互之间会有一定的比例关系。在我们的平衡小车速度控制系统里面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一般我们可以把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值设置为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6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  <a:r>
              <a:rPr lang="en-US" altLang="zh-CN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6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/200</a:t>
            </a: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只要我们可以得到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值的大小和极性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就可以完成速度控制部分的参数整定了。显然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这样大大缩短了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参数整定的时间。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定时器的编码器接口模式对编码器进行四倍频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并使用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法测速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10ms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的脉冲数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得到小车的速度信息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通过观察数据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我们发现两路编码器相加最大值在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而由经验可知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一般平衡小车行驶的最快速度不会超过电机最大速度的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再根据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PWM = 6000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时，在加上电机死区、占空比接近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我们可以大概估算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最大值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=6000/(160*40%)=93.75</a:t>
            </a:r>
          </a:p>
          <a:p>
            <a:pPr lvl="1">
              <a:lnSpc>
                <a:spcPct val="150000"/>
              </a:lnSpc>
              <a:buClr>
                <a:srgbClr val="FFFF00"/>
              </a:buClr>
            </a:pPr>
            <a:b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244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小车速度环调节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AEE5B-7319-48EF-A74B-1FA5FB064355}"/>
              </a:ext>
            </a:extLst>
          </p:cNvPr>
          <p:cNvSpPr txBox="1"/>
          <p:nvPr/>
        </p:nvSpPr>
        <p:spPr>
          <a:xfrm>
            <a:off x="565210" y="1291082"/>
            <a:ext cx="8347970" cy="6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2_1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、确定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值的极性（关闭直立环）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确定速度环调节为正负馈的调节：</a:t>
            </a:r>
            <a:endParaRPr lang="en-US" altLang="zh-CN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当小车以一定的速度运行的时候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我们要让小车停下来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小车需要行驶更快的速度去“追”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小车运行的速度越快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去“追”的速度也就越快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所以这是一个正反馈的效果。如果使用常规的速度负反馈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当小车以一定的速度运行的时候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我们通过减速让小车慢下来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小车会因为惯性向前倒下。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判断速度控制是正反馈还是负反馈：</a:t>
            </a:r>
            <a:endParaRPr lang="en-US" altLang="zh-CN" sz="16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根据之前的估计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先设定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=50,ki=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/200,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当我们拿起小车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旋转其中一个小车轮胎的时候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根据我们设定的速度偏差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Encoder_Least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=(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Encoder_Left+Encoder_Right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)-0;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另外一个车轮会反向转动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让偏差趋向于零。这就是常规的速度控制里面的负反馈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不是我们需要的效果。接下来设定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=-50,ki=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/200,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当我们旋转其中一个小车轮胎的时候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两个轮胎会往相同的方向加速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直至电机的最大速度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这是典型的正反馈效果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也是我们期望看到的。至此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我们可以确定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kp,ki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lvl="1">
              <a:lnSpc>
                <a:spcPct val="150000"/>
              </a:lnSpc>
              <a:buClr>
                <a:srgbClr val="FFFF00"/>
              </a:buClr>
            </a:pPr>
            <a:b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28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小车直立环调节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AEE5B-7319-48EF-A74B-1FA5FB064355}"/>
              </a:ext>
            </a:extLst>
          </p:cNvPr>
          <p:cNvSpPr txBox="1"/>
          <p:nvPr/>
        </p:nvSpPr>
        <p:spPr>
          <a:xfrm>
            <a:off x="807867" y="1351556"/>
            <a:ext cx="7297446" cy="486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2_1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、确定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值的极性（打开直立环）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=-30,ki=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这个时候我们可以看到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小车的速度控制比较弱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很难让速度恒定。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=-50,ki=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这个时候我们可以看到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小车的速度控制的响应有所加快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静止抖动可接受。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=-70,ki=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/200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这个时候我们可以看到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小车虽然回正力度增大了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而且响应更加快了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但是稍微加入一点的干扰都会让小车大幅度摆动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抗干扰能力明显不足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所以这组参数不可取。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速度控制调试部分就告一段落了</a:t>
            </a:r>
            <a:endParaRPr lang="zh-CN" altLang="en-US" dirty="0"/>
          </a:p>
          <a:p>
            <a:pPr lvl="1">
              <a:lnSpc>
                <a:spcPct val="150000"/>
              </a:lnSpc>
              <a:buClr>
                <a:srgbClr val="FFFF00"/>
              </a:buClr>
            </a:pPr>
            <a:b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213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1196" y="594995"/>
            <a:ext cx="1066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平衡小车</a:t>
            </a:r>
            <a:r>
              <a:rPr lang="en-US" altLang="zh-CN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PID</a:t>
            </a:r>
            <a:r>
              <a:rPr lang="zh-CN" altLang="en-US" sz="4400" dirty="0">
                <a:solidFill>
                  <a:srgbClr val="61FFFD"/>
                </a:solidFill>
                <a:latin typeface="微软雅黑" panose="020B0503020204020204" charset="-122"/>
                <a:ea typeface="微软雅黑" panose="020B0503020204020204" charset="-122"/>
              </a:rPr>
              <a:t>控制进程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E0181-E152-42F3-89B9-B66CB1AC0EDE}"/>
              </a:ext>
            </a:extLst>
          </p:cNvPr>
          <p:cNvSpPr txBox="1"/>
          <p:nvPr/>
        </p:nvSpPr>
        <p:spPr>
          <a:xfrm>
            <a:off x="1791335" y="2099786"/>
            <a:ext cx="9903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平衡小车直立环调节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 dirty="0">
              <a:solidFill>
                <a:srgbClr val="F8F01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平衡小车速度环调节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平衡小车转向环调节</a:t>
            </a:r>
            <a:endParaRPr lang="en-US" altLang="zh-CN" sz="28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44EF93-71B1-439E-AC6C-D0A71B8768D9}"/>
              </a:ext>
            </a:extLst>
          </p:cNvPr>
          <p:cNvSpPr txBox="1"/>
          <p:nvPr/>
        </p:nvSpPr>
        <p:spPr>
          <a:xfrm>
            <a:off x="993775" y="206184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1</a:t>
            </a:r>
            <a:r>
              <a:rPr lang="en-US" altLang="zh-CN" sz="2800">
                <a:solidFill>
                  <a:srgbClr val="F8F018"/>
                </a:solidFill>
              </a:rPr>
              <a:t> /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B291AF49-11D0-48B8-8E3C-9746B012E83D}"/>
              </a:ext>
            </a:extLst>
          </p:cNvPr>
          <p:cNvSpPr/>
          <p:nvPr/>
        </p:nvSpPr>
        <p:spPr>
          <a:xfrm rot="5400000">
            <a:off x="582930" y="3931690"/>
            <a:ext cx="327025" cy="299085"/>
          </a:xfrm>
          <a:prstGeom prst="triangle">
            <a:avLst/>
          </a:prstGeom>
          <a:solidFill>
            <a:srgbClr val="F8F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528061-1666-4328-91E5-AB3064C1A9DA}"/>
              </a:ext>
            </a:extLst>
          </p:cNvPr>
          <p:cNvSpPr txBox="1"/>
          <p:nvPr/>
        </p:nvSpPr>
        <p:spPr>
          <a:xfrm>
            <a:off x="994410" y="298259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2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7824F4-DF84-4017-AD9C-E70EB0DD5F77}"/>
              </a:ext>
            </a:extLst>
          </p:cNvPr>
          <p:cNvSpPr txBox="1"/>
          <p:nvPr/>
        </p:nvSpPr>
        <p:spPr>
          <a:xfrm>
            <a:off x="1009650" y="3823335"/>
            <a:ext cx="79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F8F018"/>
                </a:solidFill>
                <a:latin typeface="Arial Unicode MS" panose="020B0604020202020204" charset="-122"/>
                <a:ea typeface="Arial Unicode MS" panose="020B0604020202020204" charset="-122"/>
              </a:rPr>
              <a:t>3 </a:t>
            </a:r>
            <a:r>
              <a:rPr lang="en-US" altLang="zh-CN" sz="2800" dirty="0">
                <a:solidFill>
                  <a:srgbClr val="F8F01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1417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01336" y="50366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平衡小车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7C90CB-CCFF-4378-8C18-67890DAA3C02}"/>
              </a:ext>
            </a:extLst>
          </p:cNvPr>
          <p:cNvSpPr txBox="1"/>
          <p:nvPr/>
        </p:nvSpPr>
        <p:spPr>
          <a:xfrm>
            <a:off x="701336" y="17755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007DBA-3839-44D9-AB59-3CE072978D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1407" r="-1111" b="13778"/>
          <a:stretch/>
        </p:blipFill>
        <p:spPr>
          <a:xfrm>
            <a:off x="793701" y="1304813"/>
            <a:ext cx="9144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40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小车转向环调节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4EEB20-B094-4D78-A4B3-CFAB89064DB6}"/>
              </a:ext>
            </a:extLst>
          </p:cNvPr>
          <p:cNvSpPr/>
          <p:nvPr/>
        </p:nvSpPr>
        <p:spPr>
          <a:xfrm>
            <a:off x="710213" y="1521902"/>
            <a:ext cx="9623395" cy="40710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Vertical_turn_PD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(u8 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CCD,short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yaw)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float Turn; 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	 float Bias;	                                          //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目标角度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Bias=CCD-64;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Turn=-Bias*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PID.Turn_Kp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-yaw*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PID.Turn_Kd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return Turn;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036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底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0" y="-55245"/>
            <a:ext cx="12254865" cy="7113270"/>
          </a:xfrm>
          <a:prstGeom prst="rect">
            <a:avLst/>
          </a:prstGeom>
        </p:spPr>
      </p:pic>
      <p:pic>
        <p:nvPicPr>
          <p:cNvPr id="5" name="图片 4" descr="创客学院微信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33" y="4649470"/>
            <a:ext cx="1454785" cy="1454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5220" y="3880485"/>
            <a:ext cx="2882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8F018"/>
                </a:solidFill>
                <a:latin typeface="微软雅黑" panose="020B0503020204020204" charset="-122"/>
                <a:ea typeface="微软雅黑" panose="020B0503020204020204" charset="-122"/>
              </a:rPr>
              <a:t>扫一扫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，获取更多信息</a:t>
            </a:r>
          </a:p>
        </p:txBody>
      </p:sp>
      <p:sp>
        <p:nvSpPr>
          <p:cNvPr id="11" name="矩形 10"/>
          <p:cNvSpPr/>
          <p:nvPr/>
        </p:nvSpPr>
        <p:spPr>
          <a:xfrm>
            <a:off x="1203325" y="4310063"/>
            <a:ext cx="2286000" cy="2152650"/>
          </a:xfrm>
          <a:prstGeom prst="rect">
            <a:avLst/>
          </a:prstGeom>
          <a:solidFill>
            <a:srgbClr val="4444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创客学院微信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33" y="4658995"/>
            <a:ext cx="1454785" cy="14547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43350" y="4869180"/>
            <a:ext cx="547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</a:t>
            </a:r>
            <a:r>
              <a:rPr lang="zh-CN" altLang="en-US" sz="6000">
                <a:solidFill>
                  <a:srgbClr val="F8F018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小车直立行走任务分解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5E7D3B-68AA-4C0A-B711-CDBB74C4E640}"/>
              </a:ext>
            </a:extLst>
          </p:cNvPr>
          <p:cNvSpPr txBox="1"/>
          <p:nvPr/>
        </p:nvSpPr>
        <p:spPr>
          <a:xfrm>
            <a:off x="541537" y="1482570"/>
            <a:ext cx="7128770" cy="374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我们要求车模在直立的状态下以两个轮子在地面上随意行走，相比四轮</a:t>
            </a: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着地状态，车模控制任务更为复杂。为了能够方便找到解决问题的办法，首先将复杂的问题分解成简单的问题进行讨论。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从控制角度来看，车模作为一个控制对象，它的控制输入量是两个电机的转动速度。车模运动控制任务可以分解成以下三个基本控制任务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控制车模平衡：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通过控制两个电机正反向运动保持车模直立平衡状态；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控制车模速度：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通过调节车模的倾角来实现车模速度控制，实际上最后还是演变成通过控制电机的转速来实现车轮速度的控制。</a:t>
            </a:r>
          </a:p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控制车模方向：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通过控制两个电机之间的转动差速实现车模转向控制</a:t>
            </a:r>
            <a:r>
              <a:rPr lang="zh-CN" altLang="en-US" sz="1600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6A2BAE-7683-47A0-87EE-B9AC52D4A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" t="1699"/>
          <a:stretch/>
        </p:blipFill>
        <p:spPr>
          <a:xfrm>
            <a:off x="7998805" y="1464815"/>
            <a:ext cx="3944472" cy="37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9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小车直立行走任务分解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40847E-5F9A-452D-ACB9-E1931B55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3" y="1488216"/>
            <a:ext cx="9614517" cy="47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平衡控制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79A00D-37B0-4B2F-9DFF-44FDF63F2D13}"/>
              </a:ext>
            </a:extLst>
          </p:cNvPr>
          <p:cNvSpPr txBox="1"/>
          <p:nvPr/>
        </p:nvSpPr>
        <p:spPr>
          <a:xfrm>
            <a:off x="710213" y="1369470"/>
            <a:ext cx="89753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控制车模平衡的直观经验来自于人们日常生活经验。一般的人通过简单练习就可以让一个直木棒在手指尖上保持直立。这需要两个条件：一个是托着木棒的手掌可以移动；另一个是眼睛可以观察到木棒的倾斜角度和倾斜趋势（角速度）。通过手掌移动抵消木棒的倾斜角度和趋势，从而保持木棒的直立。这两个条件缺一不可，实际上就是控制中的负反馈机制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DC4583-56EC-462E-A9B7-FC0D243C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84" y="3065402"/>
            <a:ext cx="8081640" cy="36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2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PID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控制理论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79A00D-37B0-4B2F-9DFF-44FDF63F2D13}"/>
              </a:ext>
            </a:extLst>
          </p:cNvPr>
          <p:cNvSpPr txBox="1"/>
          <p:nvPr/>
        </p:nvSpPr>
        <p:spPr>
          <a:xfrm>
            <a:off x="710213" y="1347306"/>
            <a:ext cx="6027938" cy="15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所谓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算法，是一种在工程应用领域被使用最为广泛的反馈调节方法，通过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算法中比例、积分、微分三个部分的作用，达到使系统稳定的效果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BDC082-57DF-4CD5-B33E-3EF250112929}"/>
              </a:ext>
            </a:extLst>
          </p:cNvPr>
          <p:cNvSpPr txBox="1"/>
          <p:nvPr/>
        </p:nvSpPr>
        <p:spPr>
          <a:xfrm>
            <a:off x="688152" y="2716511"/>
            <a:ext cx="6334085" cy="374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）比例调节：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反应系统的基本（当前）偏差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e(t)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，系数大，可以加快调节，减小误差，但过大的比例使系统稳定性下降，甚至造成系统不稳定；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）积分调节：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反应系统的累计偏差，使系统消除稳态误差，提高无差度，因为有误差，积分调节就进行，直至无误差；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）微分调节：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反映系统偏差信号的变化率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e(t)-e(t-1)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，具有预见性，能预见偏差变化的趋势，产生超前的控制作用，在偏差还没有形成之前，已被微分调节作用消除，因此可以改善系统的动态性能。但是微分对噪声干扰有放大作用，加强微分对系统抗干扰不利。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注：积分和微分都不能单独起作用，必须与比例控制配合。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C10E3A-C93A-49EC-8EC7-2560B91C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04" y="1480776"/>
            <a:ext cx="5010998" cy="17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1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PID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控制理论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79A00D-37B0-4B2F-9DFF-44FDF63F2D13}"/>
              </a:ext>
            </a:extLst>
          </p:cNvPr>
          <p:cNvSpPr txBox="1"/>
          <p:nvPr/>
        </p:nvSpPr>
        <p:spPr>
          <a:xfrm>
            <a:off x="833884" y="1289571"/>
            <a:ext cx="897532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FF00"/>
              </a:buClr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8F78F64-6EC0-4D0D-A601-A9276488ECA8}"/>
              </a:ext>
            </a:extLst>
          </p:cNvPr>
          <p:cNvGrpSpPr/>
          <p:nvPr/>
        </p:nvGrpSpPr>
        <p:grpSpPr>
          <a:xfrm>
            <a:off x="1123580" y="1993791"/>
            <a:ext cx="7928376" cy="2530045"/>
            <a:chOff x="629714" y="3108872"/>
            <a:chExt cx="8943975" cy="2857500"/>
          </a:xfrm>
        </p:grpSpPr>
        <p:pic>
          <p:nvPicPr>
            <p:cNvPr id="2051" name="Picture 3" descr="https://ss0.bdstatic.com/70cFvHSh_Q1YnxGkpoWK1HF6hhy/it/u=1051986916,3311622540&amp;fm=26&amp;gp=0.jpg">
              <a:extLst>
                <a:ext uri="{FF2B5EF4-FFF2-40B4-BE49-F238E27FC236}">
                  <a16:creationId xmlns:a16="http://schemas.microsoft.com/office/drawing/2014/main" id="{C2D6D74D-BF41-4EAD-BD1F-21433AE9C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14" y="3108872"/>
              <a:ext cx="894397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00001CD-C478-40AF-AA8B-0D135BB024C4}"/>
                </a:ext>
              </a:extLst>
            </p:cNvPr>
            <p:cNvSpPr/>
            <p:nvPr/>
          </p:nvSpPr>
          <p:spPr>
            <a:xfrm>
              <a:off x="5974671" y="3455634"/>
              <a:ext cx="1287262" cy="7079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PWM</a:t>
              </a: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驱动电机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4F28C98-F3A0-469E-AD56-D7026EF2A1B7}"/>
              </a:ext>
            </a:extLst>
          </p:cNvPr>
          <p:cNvSpPr txBox="1"/>
          <p:nvPr/>
        </p:nvSpPr>
        <p:spPr>
          <a:xfrm>
            <a:off x="1047566" y="4715727"/>
            <a:ext cx="3185487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根据直立小车平衡任务分解：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直立环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速度环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方向环</a:t>
            </a:r>
          </a:p>
        </p:txBody>
      </p:sp>
    </p:spTree>
    <p:extLst>
      <p:ext uri="{BB962C8B-B14F-4D97-AF65-F5344CB8AC3E}">
        <p14:creationId xmlns:p14="http://schemas.microsoft.com/office/powerpoint/2010/main" val="2527414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13" y="642357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PID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控制进程</a:t>
            </a:r>
          </a:p>
        </p:txBody>
      </p:sp>
    </p:spTree>
    <p:extLst>
      <p:ext uri="{BB962C8B-B14F-4D97-AF65-F5344CB8AC3E}">
        <p14:creationId xmlns:p14="http://schemas.microsoft.com/office/powerpoint/2010/main" val="228436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8883" y="789088"/>
            <a:ext cx="8559800" cy="53331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STM32-PWM </a:t>
            </a:r>
            <a:r>
              <a:rPr lang="zh-CN" altLang="en-US" dirty="0">
                <a:solidFill>
                  <a:srgbClr val="01E1EF"/>
                </a:solidFill>
                <a:latin typeface="微软雅黑" pitchFamily="34" charset="-122"/>
                <a:ea typeface="微软雅黑" pitchFamily="34" charset="-122"/>
              </a:rPr>
              <a:t>直流电机驱动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E35A15-C005-430C-A589-7E2FCBC07886}"/>
              </a:ext>
            </a:extLst>
          </p:cNvPr>
          <p:cNvGrpSpPr/>
          <p:nvPr/>
        </p:nvGrpSpPr>
        <p:grpSpPr>
          <a:xfrm>
            <a:off x="575024" y="1556556"/>
            <a:ext cx="8258879" cy="4908606"/>
            <a:chOff x="1064628" y="1616480"/>
            <a:chExt cx="8258879" cy="490860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D011FE0-B0CC-471B-A28C-D0456B0BA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190"/>
            <a:stretch/>
          </p:blipFill>
          <p:spPr>
            <a:xfrm>
              <a:off x="3191729" y="1616480"/>
              <a:ext cx="6131778" cy="238205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FEE2103-539D-4138-8E08-EC53F8D28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1728" y="4060614"/>
              <a:ext cx="6131778" cy="2464472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F49E7C2-19B8-432B-A496-BA3C17CCCDB7}"/>
                </a:ext>
              </a:extLst>
            </p:cNvPr>
            <p:cNvGrpSpPr/>
            <p:nvPr/>
          </p:nvGrpSpPr>
          <p:grpSpPr>
            <a:xfrm>
              <a:off x="1064628" y="1630218"/>
              <a:ext cx="5614120" cy="4894868"/>
              <a:chOff x="1064628" y="1630218"/>
              <a:chExt cx="5614120" cy="4894868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5E57CD23-9C45-42FA-B6D0-F5CC711A3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628" y="1630218"/>
                <a:ext cx="2051436" cy="4438694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0D23A6A-90CE-485B-8FDE-1BA75D22FE76}"/>
                  </a:ext>
                </a:extLst>
              </p:cNvPr>
              <p:cNvSpPr/>
              <p:nvPr/>
            </p:nvSpPr>
            <p:spPr>
              <a:xfrm>
                <a:off x="1064628" y="6068911"/>
                <a:ext cx="2051436" cy="4561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驱动板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A692C1E-5251-4E28-B98E-67F05AF671AE}"/>
                  </a:ext>
                </a:extLst>
              </p:cNvPr>
              <p:cNvSpPr/>
              <p:nvPr/>
            </p:nvSpPr>
            <p:spPr>
              <a:xfrm>
                <a:off x="4627312" y="3905990"/>
                <a:ext cx="2051436" cy="4561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核心板</a:t>
                </a: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6806C14-3F5A-4C27-ABE9-368C23B2613E}"/>
              </a:ext>
            </a:extLst>
          </p:cNvPr>
          <p:cNvSpPr txBox="1"/>
          <p:nvPr/>
        </p:nvSpPr>
        <p:spPr>
          <a:xfrm>
            <a:off x="9028683" y="1570294"/>
            <a:ext cx="31677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IN1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PC3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IN2 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PA3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PWMA 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PA2 (TIM5-CH3)</a:t>
            </a:r>
          </a:p>
          <a:p>
            <a:endParaRPr lang="en-US" altLang="zh-CN" dirty="0">
              <a:solidFill>
                <a:srgbClr val="F8F01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电机</a:t>
            </a:r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IN3   PE15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IN4   PE13</a:t>
            </a:r>
          </a:p>
          <a:p>
            <a:r>
              <a:rPr lang="en-US" altLang="zh-CN" dirty="0">
                <a:solidFill>
                  <a:srgbClr val="F8F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PWMB  PD12(TIM4-CH1)</a:t>
            </a:r>
            <a:endParaRPr lang="en-US" altLang="zh-CN" dirty="0">
              <a:solidFill>
                <a:srgbClr val="F8F0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8F018"/>
                </a:solidFill>
              </a:rPr>
              <a:t> </a:t>
            </a:r>
            <a:endParaRPr lang="zh-CN" altLang="en-US" dirty="0">
              <a:solidFill>
                <a:srgbClr val="F8F0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5591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3404</TotalTime>
  <Words>1706</Words>
  <Application>Microsoft Office PowerPoint</Application>
  <PresentationFormat>宽屏</PresentationFormat>
  <Paragraphs>199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 Unicode MS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小车直立行走任务分解</vt:lpstr>
      <vt:lpstr>小车直立行走任务分解</vt:lpstr>
      <vt:lpstr>平衡控制</vt:lpstr>
      <vt:lpstr>PID控制理论</vt:lpstr>
      <vt:lpstr>PID控制理论</vt:lpstr>
      <vt:lpstr>PID控制进程</vt:lpstr>
      <vt:lpstr>STM32-PWM 直流电机驱动</vt:lpstr>
      <vt:lpstr>STM32-编码器</vt:lpstr>
      <vt:lpstr>PowerPoint 演示文稿</vt:lpstr>
      <vt:lpstr>平衡控制</vt:lpstr>
      <vt:lpstr>小车直立环调节</vt:lpstr>
      <vt:lpstr>小车直立环调节</vt:lpstr>
      <vt:lpstr>小车直立环调节</vt:lpstr>
      <vt:lpstr>小车直立环调节</vt:lpstr>
      <vt:lpstr>小车直立环调节</vt:lpstr>
      <vt:lpstr>PowerPoint 演示文稿</vt:lpstr>
      <vt:lpstr>小车速度环调节</vt:lpstr>
      <vt:lpstr>小车速度环调节</vt:lpstr>
      <vt:lpstr>小车速度环调节</vt:lpstr>
      <vt:lpstr>小车速度环调节</vt:lpstr>
      <vt:lpstr>小车直立环调节</vt:lpstr>
      <vt:lpstr>PowerPoint 演示文稿</vt:lpstr>
      <vt:lpstr>平衡小车</vt:lpstr>
      <vt:lpstr>小车转向环调节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lenovo-pc</dc:creator>
  <cp:lastModifiedBy>优昙一现</cp:lastModifiedBy>
  <cp:revision>444</cp:revision>
  <dcterms:created xsi:type="dcterms:W3CDTF">2017-06-19T10:32:00Z</dcterms:created>
  <dcterms:modified xsi:type="dcterms:W3CDTF">2018-10-19T07:19:07Z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